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398" r:id="rId3"/>
    <p:sldId id="485" r:id="rId4"/>
    <p:sldId id="493" r:id="rId5"/>
    <p:sldId id="556" r:id="rId6"/>
    <p:sldId id="560" r:id="rId7"/>
    <p:sldId id="557" r:id="rId8"/>
    <p:sldId id="542" r:id="rId9"/>
    <p:sldId id="552" r:id="rId10"/>
    <p:sldId id="490" r:id="rId11"/>
    <p:sldId id="492" r:id="rId12"/>
    <p:sldId id="541" r:id="rId13"/>
    <p:sldId id="555" r:id="rId14"/>
    <p:sldId id="558" r:id="rId15"/>
    <p:sldId id="543" r:id="rId16"/>
    <p:sldId id="491" r:id="rId17"/>
    <p:sldId id="559" r:id="rId18"/>
    <p:sldId id="445" r:id="rId19"/>
    <p:sldId id="38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KV" initials="G" lastIdx="1" clrIdx="0">
    <p:extLst>
      <p:ext uri="{19B8F6BF-5375-455C-9EA6-DF929625EA0E}">
        <p15:presenceInfo xmlns:p15="http://schemas.microsoft.com/office/powerpoint/2012/main" userId="S::GeorgiKV@students.softuni.bg::725c42dc-c8f2-4e01-87d6-8a92e0d1ce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6" autoAdjust="0"/>
    <p:restoredTop sz="83274" autoAdjust="0"/>
  </p:normalViewPr>
  <p:slideViewPr>
    <p:cSldViewPr snapToGrid="0">
      <p:cViewPr varScale="1">
        <p:scale>
          <a:sx n="91" d="100"/>
          <a:sy n="91" d="100"/>
        </p:scale>
        <p:origin x="70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8E435-C9EC-47A3-841D-260AEA59612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847A9-BC36-4A8E-BD8F-6F005670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4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10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43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4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2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847A9-BC36-4A8E-BD8F-6F00567089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0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25AA9BA-5962-464A-A689-6DE696FE98BE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CEFB8-2C9D-4E64-BB46-093C37E96C57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B8DE-6669-4839-9C8B-EE4A7D378344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5BEE-0D14-465E-84E9-0A8C9090ACB2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EEEF-C7D9-4609-88C2-CF690A9AC8CB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4C1E4-87EB-440B-B6EA-7F54410FFA53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8F56-2D9B-44C7-A3B6-592801A345CA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17F59-4C94-4467-BA14-0D1794E0C359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CF735-32CB-4183-8103-8DBB9A7E4242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3D16-6A28-4658-B8B3-C0DF0D065352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39255-8D13-48E5-9C20-5CA67BBEF6D3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05A-A043-4B02-87ED-0E341C01C314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0F9AE-5DEE-4B53-89B7-DD1620B28CC5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207E-8AA5-4669-8D4F-C04C4497D382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E279-AAC2-40E1-BC78-A0A551D847AE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C0CF-3A96-4BFF-8AE2-C3F8923EF98C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E9A5-96AC-4D58-9EE0-88A428BCB08E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/>
                    </a14:imgEffect>
                    <a14:imgEffect>
                      <a14:colorTemperature colorTemp="69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CDDC6-AD48-42E7-B1A2-57C947E6D90E}" type="datetime1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Toni Gerdjikov  tony.gerdjikov@gmail.com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627312"/>
          </a:xfrm>
        </p:spPr>
        <p:txBody>
          <a:bodyPr/>
          <a:lstStyle/>
          <a:p>
            <a:r>
              <a:rPr lang="bg-BG" dirty="0"/>
              <a:t>Ардуино</a:t>
            </a:r>
            <a:r>
              <a:rPr lang="en-US" dirty="0"/>
              <a:t> </a:t>
            </a:r>
            <a:r>
              <a:rPr lang="bg-BG" dirty="0"/>
              <a:t>осноВИ</a:t>
            </a:r>
          </a:p>
          <a:p>
            <a:r>
              <a:rPr lang="bg-BG" dirty="0"/>
              <a:t>Част 8</a:t>
            </a:r>
          </a:p>
          <a:p>
            <a:endParaRPr lang="bg-BG" dirty="0"/>
          </a:p>
          <a:p>
            <a:endParaRPr lang="bg-BG" dirty="0"/>
          </a:p>
          <a:p>
            <a:r>
              <a:rPr lang="en-US" dirty="0"/>
              <a:t>gevelichkov@gmail.com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0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61762DC-A895-451E-A7DC-C31D45DF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627" y="115613"/>
            <a:ext cx="7100863" cy="588579"/>
          </a:xfrm>
        </p:spPr>
        <p:txBody>
          <a:bodyPr>
            <a:normAutofit/>
          </a:bodyPr>
          <a:lstStyle/>
          <a:p>
            <a:r>
              <a:rPr lang="bg-BG" dirty="0"/>
              <a:t>Задача 2</a:t>
            </a:r>
            <a:r>
              <a:rPr lang="en-US" dirty="0"/>
              <a:t> -</a:t>
            </a:r>
            <a:r>
              <a:rPr lang="bg-BG" dirty="0"/>
              <a:t> </a:t>
            </a:r>
            <a:r>
              <a:rPr lang="en-US" dirty="0"/>
              <a:t>L293d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78AE7E3-76DC-48D8-8318-884640A4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56" y="1156138"/>
            <a:ext cx="6337522" cy="5620067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DAF1F8BC-6515-4815-A39C-5F69606ED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9" y="1847513"/>
            <a:ext cx="5595454" cy="23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1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C473CB-1E77-436C-8B46-5BD20E9B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090" y="0"/>
            <a:ext cx="5309007" cy="630621"/>
          </a:xfrm>
        </p:spPr>
        <p:txBody>
          <a:bodyPr>
            <a:normAutofit/>
          </a:bodyPr>
          <a:lstStyle/>
          <a:p>
            <a:r>
              <a:rPr lang="bg-BG" dirty="0" err="1"/>
              <a:t>КОд</a:t>
            </a:r>
            <a:r>
              <a:rPr lang="en-US" dirty="0"/>
              <a:t> </a:t>
            </a:r>
            <a:r>
              <a:rPr lang="bg-BG" dirty="0"/>
              <a:t>задача 2 с </a:t>
            </a:r>
            <a:r>
              <a:rPr lang="en-US" dirty="0"/>
              <a:t>l293d</a:t>
            </a:r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0C734F3B-38F1-41BC-B2F1-DB1CCC53855A}"/>
              </a:ext>
            </a:extLst>
          </p:cNvPr>
          <p:cNvSpPr/>
          <p:nvPr/>
        </p:nvSpPr>
        <p:spPr>
          <a:xfrm>
            <a:off x="304800" y="809297"/>
            <a:ext cx="11698013" cy="600164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600" dirty="0"/>
              <a:t>int in1Pin = 10;      // Define L293D channel 1 pin</a:t>
            </a:r>
          </a:p>
          <a:p>
            <a:r>
              <a:rPr lang="en-US" sz="1600" dirty="0"/>
              <a:t>int in2Pin = 9;       // Define L293D channel 2 pin</a:t>
            </a:r>
          </a:p>
          <a:p>
            <a:r>
              <a:rPr lang="en-US" sz="1600" dirty="0"/>
              <a:t>int enable1Pin = 11;  // Define L293D enable 1 pin</a:t>
            </a:r>
          </a:p>
          <a:p>
            <a:endParaRPr lang="en-US" sz="1600" dirty="0"/>
          </a:p>
          <a:p>
            <a:r>
              <a:rPr lang="en-US" sz="1600" dirty="0" err="1"/>
              <a:t>boolean</a:t>
            </a:r>
            <a:r>
              <a:rPr lang="en-US" sz="1600" dirty="0"/>
              <a:t> </a:t>
            </a:r>
            <a:r>
              <a:rPr lang="en-US" sz="1600" dirty="0" err="1"/>
              <a:t>rotationDir</a:t>
            </a:r>
            <a:r>
              <a:rPr lang="en-US" sz="1600" dirty="0"/>
              <a:t>;  // Define a variable to save the motor's rotation direction, true and false are represented by positive rotation and reverse rotation.</a:t>
            </a:r>
          </a:p>
          <a:p>
            <a:r>
              <a:rPr lang="en-US" sz="1600" dirty="0"/>
              <a:t>int </a:t>
            </a:r>
            <a:r>
              <a:rPr lang="en-US" sz="1600" dirty="0" err="1"/>
              <a:t>rotationSpeed</a:t>
            </a:r>
            <a:r>
              <a:rPr lang="en-US" sz="1600" dirty="0"/>
              <a:t>;    // Define a variable to save the motor rotation speed</a:t>
            </a:r>
          </a:p>
          <a:p>
            <a:endParaRPr lang="en-US" sz="1600" dirty="0"/>
          </a:p>
          <a:p>
            <a:r>
              <a:rPr lang="en-US" sz="1600" dirty="0"/>
              <a:t>void setup() {</a:t>
            </a:r>
          </a:p>
          <a:p>
            <a:r>
              <a:rPr lang="en-US" sz="1600" dirty="0"/>
              <a:t>  // Initialize the pin into an output mode: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(in1Pin, OUTPUT);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(in2Pin, OUTPUT);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(enable1Pin, OUTPUT);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void loop() {</a:t>
            </a:r>
          </a:p>
          <a:p>
            <a:r>
              <a:rPr lang="en-US" sz="1600" dirty="0"/>
              <a:t>  int </a:t>
            </a:r>
            <a:r>
              <a:rPr lang="en-US" sz="1600" dirty="0" err="1"/>
              <a:t>potenVal</a:t>
            </a:r>
            <a:r>
              <a:rPr lang="en-US" sz="1600" dirty="0"/>
              <a:t> = </a:t>
            </a:r>
            <a:r>
              <a:rPr lang="en-US" sz="1600" dirty="0" err="1"/>
              <a:t>analogRead</a:t>
            </a:r>
            <a:r>
              <a:rPr lang="en-US" sz="1600" dirty="0"/>
              <a:t>(A0);  // Convert the voltage of rotary potentiometer into digital</a:t>
            </a:r>
          </a:p>
          <a:p>
            <a:r>
              <a:rPr lang="en-US" sz="1600" dirty="0"/>
              <a:t>  // Compare the number with value 512, if more than 512, clockwise rotates, otherwise, counter clockwise rotates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rotationSpeed</a:t>
            </a:r>
            <a:r>
              <a:rPr lang="en-US" sz="1600" dirty="0"/>
              <a:t> = </a:t>
            </a:r>
            <a:r>
              <a:rPr lang="en-US" sz="1600" dirty="0" err="1"/>
              <a:t>potenVal</a:t>
            </a:r>
            <a:r>
              <a:rPr lang="en-US" sz="1600" dirty="0"/>
              <a:t> - 512;</a:t>
            </a:r>
          </a:p>
          <a:p>
            <a:r>
              <a:rPr lang="en-US" sz="1600" dirty="0"/>
              <a:t>  if (</a:t>
            </a:r>
            <a:r>
              <a:rPr lang="en-US" sz="1600" dirty="0" err="1"/>
              <a:t>potenVal</a:t>
            </a:r>
            <a:r>
              <a:rPr lang="en-US" sz="1600" dirty="0"/>
              <a:t> &gt; 512)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rotationDir</a:t>
            </a:r>
            <a:r>
              <a:rPr lang="en-US" sz="1600" dirty="0"/>
              <a:t> = true;</a:t>
            </a:r>
          </a:p>
          <a:p>
            <a:r>
              <a:rPr lang="en-US" sz="1600" dirty="0"/>
              <a:t>  else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rotationDir</a:t>
            </a:r>
            <a:r>
              <a:rPr lang="en-US" sz="1600" dirty="0"/>
              <a:t> = false;</a:t>
            </a:r>
          </a:p>
          <a:p>
            <a:r>
              <a:rPr lang="en-US" sz="1600" dirty="0"/>
              <a:t>  // Calculate the motor speed, the far number of deviation from the middle value 512, the faster the control speed will be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rotationSpeed</a:t>
            </a:r>
            <a:r>
              <a:rPr lang="en-US" sz="1600" dirty="0"/>
              <a:t> = abs(</a:t>
            </a:r>
            <a:r>
              <a:rPr lang="en-US" sz="1600" dirty="0" err="1"/>
              <a:t>potenVal</a:t>
            </a:r>
            <a:r>
              <a:rPr lang="en-US" sz="1600" dirty="0"/>
              <a:t> - 512);</a:t>
            </a:r>
          </a:p>
          <a:p>
            <a:r>
              <a:rPr lang="en-US" sz="1600" dirty="0"/>
              <a:t>  // Control the steering and speed of the motor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driveMotor</a:t>
            </a:r>
            <a:r>
              <a:rPr lang="en-US" sz="1600" dirty="0"/>
              <a:t>(</a:t>
            </a:r>
            <a:r>
              <a:rPr lang="en-US" sz="1600" dirty="0" err="1"/>
              <a:t>rotationDir</a:t>
            </a:r>
            <a:r>
              <a:rPr lang="en-US" sz="1600" dirty="0"/>
              <a:t>, map(</a:t>
            </a:r>
            <a:r>
              <a:rPr lang="en-US" sz="1600" dirty="0" err="1"/>
              <a:t>rotationSpeed</a:t>
            </a:r>
            <a:r>
              <a:rPr lang="en-US" sz="1600" dirty="0"/>
              <a:t>, 0, 512, 0, 255));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driveMotor</a:t>
            </a:r>
            <a:r>
              <a:rPr lang="en-US" sz="1600" dirty="0"/>
              <a:t>(</a:t>
            </a:r>
            <a:r>
              <a:rPr lang="en-US" sz="1600" dirty="0" err="1"/>
              <a:t>boolean</a:t>
            </a:r>
            <a:r>
              <a:rPr lang="en-US" sz="1600" dirty="0"/>
              <a:t> </a:t>
            </a:r>
            <a:r>
              <a:rPr lang="en-US" sz="1600" dirty="0" err="1"/>
              <a:t>dir</a:t>
            </a:r>
            <a:r>
              <a:rPr lang="en-US" sz="1600" dirty="0"/>
              <a:t>, int </a:t>
            </a:r>
            <a:r>
              <a:rPr lang="en-US" sz="1600" dirty="0" err="1"/>
              <a:t>spd</a:t>
            </a:r>
            <a:r>
              <a:rPr lang="en-US" sz="1600" dirty="0"/>
              <a:t>) {</a:t>
            </a:r>
          </a:p>
          <a:p>
            <a:r>
              <a:rPr lang="en-US" sz="1600" dirty="0"/>
              <a:t>  // Control motor rotation direction</a:t>
            </a:r>
          </a:p>
          <a:p>
            <a:r>
              <a:rPr lang="en-US" sz="1600" dirty="0"/>
              <a:t>  if (</a:t>
            </a:r>
            <a:r>
              <a:rPr lang="en-US" sz="1600" dirty="0" err="1"/>
              <a:t>rotationDir</a:t>
            </a:r>
            <a:r>
              <a:rPr lang="en-US" sz="1600" dirty="0"/>
              <a:t>)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digitalWrite</a:t>
            </a:r>
            <a:r>
              <a:rPr lang="en-US" sz="1600" dirty="0"/>
              <a:t>(in1Pin, HIGH);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digitalWrite</a:t>
            </a:r>
            <a:r>
              <a:rPr lang="en-US" sz="1600" dirty="0"/>
              <a:t>(in2Pin, LOW);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  else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digitalWrite</a:t>
            </a:r>
            <a:r>
              <a:rPr lang="en-US" sz="1600" dirty="0"/>
              <a:t>(in1Pin, LOW);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digitalWrite</a:t>
            </a:r>
            <a:r>
              <a:rPr lang="en-US" sz="1600" dirty="0"/>
              <a:t>(in2Pin, HIGH);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  // Control motor rotation speed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analogWrite</a:t>
            </a:r>
            <a:r>
              <a:rPr lang="en-US" sz="1600" dirty="0"/>
              <a:t>(enable1Pin, constrain(</a:t>
            </a:r>
            <a:r>
              <a:rPr lang="en-US" sz="1600" dirty="0" err="1"/>
              <a:t>spd</a:t>
            </a:r>
            <a:r>
              <a:rPr lang="en-US" sz="1600" dirty="0"/>
              <a:t>, 0, 255));</a:t>
            </a:r>
          </a:p>
          <a:p>
            <a:r>
              <a:rPr lang="en-US" sz="1600" dirty="0"/>
              <a:t>}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380616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5468D04-80CD-40FF-B6F9-11E1A385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543" y="115613"/>
            <a:ext cx="8488229" cy="581496"/>
          </a:xfrm>
        </p:spPr>
        <p:txBody>
          <a:bodyPr>
            <a:normAutofit fontScale="90000"/>
          </a:bodyPr>
          <a:lstStyle/>
          <a:p>
            <a:r>
              <a:rPr lang="bg-BG" dirty="0" err="1"/>
              <a:t>Серво</a:t>
            </a:r>
            <a:r>
              <a:rPr lang="bg-BG" dirty="0"/>
              <a:t> мотори</a:t>
            </a:r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C741DB0D-503D-4D37-8846-00C454A3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11" y="4492982"/>
            <a:ext cx="5992129" cy="2202107"/>
          </a:xfrm>
          <a:prstGeom prst="rect">
            <a:avLst/>
          </a:prstGeom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EA3F924-478B-46CA-BB25-4F71D2E3C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216225"/>
              </p:ext>
            </p:extLst>
          </p:nvPr>
        </p:nvGraphicFramePr>
        <p:xfrm>
          <a:off x="6915808" y="4487917"/>
          <a:ext cx="4498426" cy="21861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0458">
                  <a:extLst>
                    <a:ext uri="{9D8B030D-6E8A-4147-A177-3AD203B41FA5}">
                      <a16:colId xmlns:a16="http://schemas.microsoft.com/office/drawing/2014/main" val="727331963"/>
                    </a:ext>
                  </a:extLst>
                </a:gridCol>
                <a:gridCol w="2027968">
                  <a:extLst>
                    <a:ext uri="{9D8B030D-6E8A-4147-A177-3AD203B41FA5}">
                      <a16:colId xmlns:a16="http://schemas.microsoft.com/office/drawing/2014/main" val="2554456835"/>
                    </a:ext>
                  </a:extLst>
                </a:gridCol>
              </a:tblGrid>
              <a:tr h="363982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 dirty="0" err="1">
                          <a:effectLst/>
                        </a:rPr>
                        <a:t>High</a:t>
                      </a:r>
                      <a:r>
                        <a:rPr lang="bg-BG" sz="2000" dirty="0">
                          <a:effectLst/>
                        </a:rPr>
                        <a:t> </a:t>
                      </a:r>
                      <a:r>
                        <a:rPr lang="bg-BG" sz="2000" dirty="0" err="1">
                          <a:effectLst/>
                        </a:rPr>
                        <a:t>level</a:t>
                      </a:r>
                      <a:r>
                        <a:rPr lang="bg-BG" sz="2000" dirty="0">
                          <a:effectLst/>
                        </a:rPr>
                        <a:t> </a:t>
                      </a:r>
                      <a:r>
                        <a:rPr lang="bg-BG" sz="2000" dirty="0" err="1">
                          <a:effectLst/>
                        </a:rPr>
                        <a:t>time</a:t>
                      </a:r>
                      <a:r>
                        <a:rPr lang="bg-BG" sz="2000" dirty="0">
                          <a:effectLst/>
                        </a:rPr>
                        <a:t> </a:t>
                      </a:r>
                      <a:endParaRPr lang="bg-BG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 dirty="0" err="1">
                          <a:effectLst/>
                        </a:rPr>
                        <a:t>Servo</a:t>
                      </a:r>
                      <a:r>
                        <a:rPr lang="bg-BG" sz="2000" dirty="0">
                          <a:effectLst/>
                        </a:rPr>
                        <a:t> </a:t>
                      </a:r>
                      <a:r>
                        <a:rPr lang="bg-BG" sz="2000" dirty="0" err="1">
                          <a:effectLst/>
                        </a:rPr>
                        <a:t>angle</a:t>
                      </a:r>
                      <a:r>
                        <a:rPr lang="bg-BG" sz="2000" dirty="0">
                          <a:effectLst/>
                        </a:rPr>
                        <a:t> </a:t>
                      </a:r>
                      <a:endParaRPr lang="bg-BG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extLst>
                  <a:ext uri="{0D108BD9-81ED-4DB2-BD59-A6C34878D82A}">
                    <a16:rowId xmlns:a16="http://schemas.microsoft.com/office/drawing/2014/main" val="904801665"/>
                  </a:ext>
                </a:extLst>
              </a:tr>
              <a:tr h="366243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 dirty="0">
                          <a:effectLst/>
                        </a:rPr>
                        <a:t>0.5ms </a:t>
                      </a:r>
                      <a:endParaRPr lang="bg-BG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>
                          <a:effectLst/>
                        </a:rPr>
                        <a:t>0 degree </a:t>
                      </a:r>
                      <a:endParaRPr lang="bg-BG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extLst>
                  <a:ext uri="{0D108BD9-81ED-4DB2-BD59-A6C34878D82A}">
                    <a16:rowId xmlns:a16="http://schemas.microsoft.com/office/drawing/2014/main" val="2720127873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>
                          <a:effectLst/>
                        </a:rPr>
                        <a:t>1ms </a:t>
                      </a:r>
                      <a:endParaRPr lang="bg-BG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>
                          <a:effectLst/>
                        </a:rPr>
                        <a:t>45 degree </a:t>
                      </a:r>
                      <a:endParaRPr lang="bg-BG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extLst>
                  <a:ext uri="{0D108BD9-81ED-4DB2-BD59-A6C34878D82A}">
                    <a16:rowId xmlns:a16="http://schemas.microsoft.com/office/drawing/2014/main" val="2031217181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>
                          <a:effectLst/>
                        </a:rPr>
                        <a:t>1.5ms </a:t>
                      </a:r>
                      <a:endParaRPr lang="bg-BG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>
                          <a:effectLst/>
                        </a:rPr>
                        <a:t>90 degree </a:t>
                      </a:r>
                      <a:endParaRPr lang="bg-BG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extLst>
                  <a:ext uri="{0D108BD9-81ED-4DB2-BD59-A6C34878D82A}">
                    <a16:rowId xmlns:a16="http://schemas.microsoft.com/office/drawing/2014/main" val="1660581797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>
                          <a:effectLst/>
                        </a:rPr>
                        <a:t>2ms </a:t>
                      </a:r>
                      <a:endParaRPr lang="bg-BG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>
                          <a:effectLst/>
                        </a:rPr>
                        <a:t>135 degree </a:t>
                      </a:r>
                      <a:endParaRPr lang="bg-BG" sz="20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extLst>
                  <a:ext uri="{0D108BD9-81ED-4DB2-BD59-A6C34878D82A}">
                    <a16:rowId xmlns:a16="http://schemas.microsoft.com/office/drawing/2014/main" val="3931712956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 dirty="0">
                          <a:effectLst/>
                        </a:rPr>
                        <a:t>2.5ms </a:t>
                      </a:r>
                      <a:endParaRPr lang="bg-BG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2000" dirty="0">
                          <a:effectLst/>
                        </a:rPr>
                        <a:t>180 </a:t>
                      </a:r>
                      <a:r>
                        <a:rPr lang="bg-BG" sz="2000" dirty="0" err="1">
                          <a:effectLst/>
                        </a:rPr>
                        <a:t>degree</a:t>
                      </a:r>
                      <a:r>
                        <a:rPr lang="bg-BG" sz="2000" dirty="0">
                          <a:effectLst/>
                        </a:rPr>
                        <a:t> </a:t>
                      </a:r>
                      <a:endParaRPr lang="bg-BG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73025" marT="33020" marB="0"/>
                </a:tc>
                <a:extLst>
                  <a:ext uri="{0D108BD9-81ED-4DB2-BD59-A6C34878D82A}">
                    <a16:rowId xmlns:a16="http://schemas.microsoft.com/office/drawing/2014/main" val="4204856522"/>
                  </a:ext>
                </a:extLst>
              </a:tr>
            </a:tbl>
          </a:graphicData>
        </a:graphic>
      </p:graphicFrame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0CF79505-3EEB-4B4A-B147-A04E4F2C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490" y="708346"/>
            <a:ext cx="9259614" cy="36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0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B3C6B7-FFAB-42E8-9148-059736304CC6}"/>
              </a:ext>
            </a:extLst>
          </p:cNvPr>
          <p:cNvSpPr txBox="1">
            <a:spLocks/>
          </p:cNvSpPr>
          <p:nvPr/>
        </p:nvSpPr>
        <p:spPr>
          <a:xfrm>
            <a:off x="3001079" y="315311"/>
            <a:ext cx="4923721" cy="580380"/>
          </a:xfrm>
          <a:prstGeom prst="rect">
            <a:avLst/>
          </a:prstGeom>
        </p:spPr>
        <p:txBody>
          <a:bodyPr vert="horz" wrap="square" lIns="91440" tIns="35271" rIns="91440" bIns="45720" rtlCol="0" anchor="ctr">
            <a:spAutoFit/>
          </a:bodyPr>
          <a:lstStyle>
            <a:defPPr lvl="0"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r>
              <a:rPr lang="bg-BG" dirty="0"/>
              <a:t>Управление с </a:t>
            </a:r>
            <a:r>
              <a:rPr lang="en-US" dirty="0"/>
              <a:t>L298N</a:t>
            </a:r>
            <a:endParaRPr lang="bg-BG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D3E428D8-1B0F-432B-A0D2-D9FE1763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90" y="1084004"/>
            <a:ext cx="9534970" cy="5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8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CBCB881-27B9-495C-9F09-96D524BA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459" y="367862"/>
            <a:ext cx="5999141" cy="429093"/>
          </a:xfrm>
        </p:spPr>
        <p:txBody>
          <a:bodyPr>
            <a:normAutofit fontScale="90000"/>
          </a:bodyPr>
          <a:lstStyle/>
          <a:p>
            <a:r>
              <a:rPr lang="bg-BG" dirty="0" err="1"/>
              <a:t>Серво</a:t>
            </a:r>
            <a:r>
              <a:rPr lang="bg-BG" dirty="0"/>
              <a:t> мотори</a:t>
            </a:r>
            <a:endParaRPr lang="en-US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F3F70B3-0CA2-4D12-9AD9-9D959BA58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4" y="3119628"/>
            <a:ext cx="11430991" cy="3645724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816B9352-18EF-46B8-9E77-DCFF96DE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7" y="74952"/>
            <a:ext cx="3743242" cy="29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6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F049B5E8-1051-4B5C-9422-D9784E7E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09" y="4141076"/>
            <a:ext cx="8598708" cy="2569779"/>
          </a:xfrm>
          <a:prstGeom prst="rect">
            <a:avLst/>
          </a:prstGeom>
        </p:spPr>
      </p:pic>
      <p:pic>
        <p:nvPicPr>
          <p:cNvPr id="4" name="Picture 77918">
            <a:extLst>
              <a:ext uri="{FF2B5EF4-FFF2-40B4-BE49-F238E27FC236}">
                <a16:creationId xmlns:a16="http://schemas.microsoft.com/office/drawing/2014/main" id="{7B1342D6-CC78-4100-8E98-10AE3E37DD0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8890" y="970543"/>
            <a:ext cx="2404723" cy="3002367"/>
          </a:xfrm>
          <a:prstGeom prst="rect">
            <a:avLst/>
          </a:prstGeom>
        </p:spPr>
      </p:pic>
      <p:pic>
        <p:nvPicPr>
          <p:cNvPr id="6" name="Picture 77920">
            <a:extLst>
              <a:ext uri="{FF2B5EF4-FFF2-40B4-BE49-F238E27FC236}">
                <a16:creationId xmlns:a16="http://schemas.microsoft.com/office/drawing/2014/main" id="{0B02DD4E-BB75-4CAE-940A-4E565D1390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47391" y="945930"/>
            <a:ext cx="2333298" cy="3026979"/>
          </a:xfrm>
          <a:prstGeom prst="rect">
            <a:avLst/>
          </a:prstGeom>
        </p:spPr>
      </p:pic>
      <p:grpSp>
        <p:nvGrpSpPr>
          <p:cNvPr id="7" name="Group 508178">
            <a:extLst>
              <a:ext uri="{FF2B5EF4-FFF2-40B4-BE49-F238E27FC236}">
                <a16:creationId xmlns:a16="http://schemas.microsoft.com/office/drawing/2014/main" id="{C0ED1510-BAF1-426B-9C24-0A1D507B32E5}"/>
              </a:ext>
            </a:extLst>
          </p:cNvPr>
          <p:cNvGrpSpPr/>
          <p:nvPr/>
        </p:nvGrpSpPr>
        <p:grpSpPr>
          <a:xfrm>
            <a:off x="6043449" y="136634"/>
            <a:ext cx="6043446" cy="3915103"/>
            <a:chOff x="0" y="1"/>
            <a:chExt cx="5497555" cy="3783968"/>
          </a:xfrm>
        </p:grpSpPr>
        <p:sp>
          <p:nvSpPr>
            <p:cNvPr id="8" name="Rectangle 77942">
              <a:extLst>
                <a:ext uri="{FF2B5EF4-FFF2-40B4-BE49-F238E27FC236}">
                  <a16:creationId xmlns:a16="http://schemas.microsoft.com/office/drawing/2014/main" id="{7B234E06-8FDF-47E3-9274-6F7B41B6C642}"/>
                </a:ext>
              </a:extLst>
            </p:cNvPr>
            <p:cNvSpPr/>
            <p:nvPr/>
          </p:nvSpPr>
          <p:spPr>
            <a:xfrm>
              <a:off x="5448682" y="3598110"/>
              <a:ext cx="48873" cy="18585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bg-BG" sz="105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</a:p>
          </p:txBody>
        </p:sp>
        <p:pic>
          <p:nvPicPr>
            <p:cNvPr id="9" name="Picture 78053">
              <a:extLst>
                <a:ext uri="{FF2B5EF4-FFF2-40B4-BE49-F238E27FC236}">
                  <a16:creationId xmlns:a16="http://schemas.microsoft.com/office/drawing/2014/main" id="{F1551960-B8A5-4312-BD1A-64DA253F4EA2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 rot="-5399999">
              <a:off x="871220" y="-871219"/>
              <a:ext cx="3705860" cy="5448300"/>
            </a:xfrm>
            <a:prstGeom prst="rect">
              <a:avLst/>
            </a:prstGeom>
          </p:spPr>
        </p:pic>
        <p:sp>
          <p:nvSpPr>
            <p:cNvPr id="10" name="Shape 78058">
              <a:extLst>
                <a:ext uri="{FF2B5EF4-FFF2-40B4-BE49-F238E27FC236}">
                  <a16:creationId xmlns:a16="http://schemas.microsoft.com/office/drawing/2014/main" id="{E7E55A41-ED06-4EF2-82E3-85CAD695CDFC}"/>
                </a:ext>
              </a:extLst>
            </p:cNvPr>
            <p:cNvSpPr/>
            <p:nvPr/>
          </p:nvSpPr>
          <p:spPr>
            <a:xfrm>
              <a:off x="2445385" y="1664843"/>
              <a:ext cx="563753" cy="393192"/>
            </a:xfrm>
            <a:custGeom>
              <a:avLst/>
              <a:gdLst/>
              <a:ahLst/>
              <a:cxnLst/>
              <a:rect l="0" t="0" r="0" b="0"/>
              <a:pathLst>
                <a:path w="563753" h="393192">
                  <a:moveTo>
                    <a:pt x="560197" y="0"/>
                  </a:moveTo>
                  <a:lnTo>
                    <a:pt x="563753" y="5334"/>
                  </a:lnTo>
                  <a:lnTo>
                    <a:pt x="64410" y="352287"/>
                  </a:lnTo>
                  <a:lnTo>
                    <a:pt x="84328" y="381000"/>
                  </a:lnTo>
                  <a:lnTo>
                    <a:pt x="0" y="393192"/>
                  </a:lnTo>
                  <a:lnTo>
                    <a:pt x="40894" y="318389"/>
                  </a:lnTo>
                  <a:lnTo>
                    <a:pt x="60774" y="347046"/>
                  </a:lnTo>
                  <a:lnTo>
                    <a:pt x="560197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3760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bg-BG"/>
            </a:p>
          </p:txBody>
        </p:sp>
        <p:sp>
          <p:nvSpPr>
            <p:cNvPr id="11" name="Shape 78059">
              <a:extLst>
                <a:ext uri="{FF2B5EF4-FFF2-40B4-BE49-F238E27FC236}">
                  <a16:creationId xmlns:a16="http://schemas.microsoft.com/office/drawing/2014/main" id="{D845E908-E3DC-4AEA-872D-0C39AE178D3E}"/>
                </a:ext>
              </a:extLst>
            </p:cNvPr>
            <p:cNvSpPr/>
            <p:nvPr/>
          </p:nvSpPr>
          <p:spPr>
            <a:xfrm>
              <a:off x="2416810" y="820420"/>
              <a:ext cx="590550" cy="76200"/>
            </a:xfrm>
            <a:custGeom>
              <a:avLst/>
              <a:gdLst/>
              <a:ahLst/>
              <a:cxnLst/>
              <a:rect l="0" t="0" r="0" b="0"/>
              <a:pathLst>
                <a:path w="590550" h="76200">
                  <a:moveTo>
                    <a:pt x="514350" y="0"/>
                  </a:moveTo>
                  <a:lnTo>
                    <a:pt x="590550" y="38100"/>
                  </a:lnTo>
                  <a:lnTo>
                    <a:pt x="514350" y="76200"/>
                  </a:lnTo>
                  <a:lnTo>
                    <a:pt x="514350" y="41275"/>
                  </a:lnTo>
                  <a:lnTo>
                    <a:pt x="0" y="41275"/>
                  </a:lnTo>
                  <a:lnTo>
                    <a:pt x="0" y="34925"/>
                  </a:lnTo>
                  <a:lnTo>
                    <a:pt x="514350" y="34925"/>
                  </a:lnTo>
                  <a:lnTo>
                    <a:pt x="51435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3760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bg-BG"/>
            </a:p>
          </p:txBody>
        </p:sp>
        <p:sp>
          <p:nvSpPr>
            <p:cNvPr id="12" name="Shape 78060">
              <a:extLst>
                <a:ext uri="{FF2B5EF4-FFF2-40B4-BE49-F238E27FC236}">
                  <a16:creationId xmlns:a16="http://schemas.microsoft.com/office/drawing/2014/main" id="{8C2A3CA3-C66A-4797-ABA9-74A849E60D34}"/>
                </a:ext>
              </a:extLst>
            </p:cNvPr>
            <p:cNvSpPr/>
            <p:nvPr/>
          </p:nvSpPr>
          <p:spPr>
            <a:xfrm>
              <a:off x="2416810" y="2868295"/>
              <a:ext cx="590550" cy="76200"/>
            </a:xfrm>
            <a:custGeom>
              <a:avLst/>
              <a:gdLst/>
              <a:ahLst/>
              <a:cxnLst/>
              <a:rect l="0" t="0" r="0" b="0"/>
              <a:pathLst>
                <a:path w="590550" h="76200">
                  <a:moveTo>
                    <a:pt x="514350" y="0"/>
                  </a:moveTo>
                  <a:lnTo>
                    <a:pt x="590550" y="38100"/>
                  </a:lnTo>
                  <a:lnTo>
                    <a:pt x="514350" y="76200"/>
                  </a:lnTo>
                  <a:lnTo>
                    <a:pt x="514350" y="41275"/>
                  </a:lnTo>
                  <a:lnTo>
                    <a:pt x="0" y="41275"/>
                  </a:lnTo>
                  <a:lnTo>
                    <a:pt x="0" y="34925"/>
                  </a:lnTo>
                  <a:lnTo>
                    <a:pt x="514350" y="34925"/>
                  </a:lnTo>
                  <a:lnTo>
                    <a:pt x="51435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3760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bg-BG"/>
            </a:p>
          </p:txBody>
        </p:sp>
      </p:grpSp>
      <p:pic>
        <p:nvPicPr>
          <p:cNvPr id="13" name="Picture 77922">
            <a:extLst>
              <a:ext uri="{FF2B5EF4-FFF2-40B4-BE49-F238E27FC236}">
                <a16:creationId xmlns:a16="http://schemas.microsoft.com/office/drawing/2014/main" id="{5D448118-4A99-4E74-91B1-7FF59579004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 rot="-5399999">
            <a:off x="9070976" y="4005820"/>
            <a:ext cx="2584450" cy="2861310"/>
          </a:xfrm>
          <a:prstGeom prst="rect">
            <a:avLst/>
          </a:prstGeom>
        </p:spPr>
      </p:pic>
      <p:sp>
        <p:nvSpPr>
          <p:cNvPr id="14" name="Заглавие 1">
            <a:extLst>
              <a:ext uri="{FF2B5EF4-FFF2-40B4-BE49-F238E27FC236}">
                <a16:creationId xmlns:a16="http://schemas.microsoft.com/office/drawing/2014/main" id="{72459976-601A-4EC5-B316-4C75055DC901}"/>
              </a:ext>
            </a:extLst>
          </p:cNvPr>
          <p:cNvSpPr txBox="1">
            <a:spLocks/>
          </p:cNvSpPr>
          <p:nvPr/>
        </p:nvSpPr>
        <p:spPr>
          <a:xfrm>
            <a:off x="1412515" y="157655"/>
            <a:ext cx="4084395" cy="58149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err="1"/>
              <a:t>стъпкови</a:t>
            </a:r>
            <a:r>
              <a:rPr lang="bg-BG" dirty="0"/>
              <a:t> мотори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1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CBCB881-27B9-495C-9F09-96D524BA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65" y="159485"/>
            <a:ext cx="5999141" cy="429093"/>
          </a:xfrm>
        </p:spPr>
        <p:txBody>
          <a:bodyPr>
            <a:normAutofit fontScale="90000"/>
          </a:bodyPr>
          <a:lstStyle/>
          <a:p>
            <a:r>
              <a:rPr lang="bg-BG" sz="2400" dirty="0"/>
              <a:t>Управление  на </a:t>
            </a:r>
            <a:r>
              <a:rPr lang="bg-BG" sz="2400" dirty="0" err="1"/>
              <a:t>стъпковмотор</a:t>
            </a:r>
            <a:r>
              <a:rPr lang="bg-BG" sz="2400" dirty="0"/>
              <a:t> с ULN2003</a:t>
            </a:r>
            <a:endParaRPr lang="en-US" sz="240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757411F-97A7-48AE-86B5-9B9A52F3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92" y="871761"/>
            <a:ext cx="2703970" cy="2483239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DD8DA06-18FE-4000-BCE3-72893E6C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344" y="887396"/>
            <a:ext cx="1986456" cy="2485566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CA15D462-AC3B-4D62-AE88-7D6685385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82" y="3575969"/>
            <a:ext cx="6014942" cy="3129631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D99BAC3-AC34-4BBE-A1A2-368D6107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627" y="196807"/>
            <a:ext cx="3869816" cy="65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8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9447E1E-DF32-4F80-9CC2-8E36C82F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067" y="0"/>
            <a:ext cx="4462795" cy="734891"/>
          </a:xfrm>
        </p:spPr>
        <p:txBody>
          <a:bodyPr>
            <a:normAutofit/>
          </a:bodyPr>
          <a:lstStyle/>
          <a:p>
            <a:r>
              <a:rPr lang="bg-BG" dirty="0"/>
              <a:t>Полезни линкове</a:t>
            </a:r>
            <a:endParaRPr lang="en-US" dirty="0"/>
          </a:p>
        </p:txBody>
      </p:sp>
      <p:sp>
        <p:nvSpPr>
          <p:cNvPr id="3" name="Правоъгълник 2">
            <a:extLst>
              <a:ext uri="{FF2B5EF4-FFF2-40B4-BE49-F238E27FC236}">
                <a16:creationId xmlns:a16="http://schemas.microsoft.com/office/drawing/2014/main" id="{40192293-AAE0-4D92-BB38-D22B12754827}"/>
              </a:ext>
            </a:extLst>
          </p:cNvPr>
          <p:cNvSpPr/>
          <p:nvPr/>
        </p:nvSpPr>
        <p:spPr>
          <a:xfrm>
            <a:off x="1766360" y="942568"/>
            <a:ext cx="5485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https://www.arduino.cc/en/tutorial/stepperSpeedControl</a:t>
            </a:r>
            <a:endParaRPr lang="bg-BG" dirty="0"/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20AD1510-4B32-4620-B651-7A95A847A2F3}"/>
              </a:ext>
            </a:extLst>
          </p:cNvPr>
          <p:cNvSpPr/>
          <p:nvPr/>
        </p:nvSpPr>
        <p:spPr>
          <a:xfrm>
            <a:off x="1780926" y="1468086"/>
            <a:ext cx="4026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https://www.arduino.cc/en/Tutorial/Knob</a:t>
            </a:r>
          </a:p>
        </p:txBody>
      </p:sp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6B63125B-16A2-4D61-9227-FFA881A77D26}"/>
              </a:ext>
            </a:extLst>
          </p:cNvPr>
          <p:cNvSpPr/>
          <p:nvPr/>
        </p:nvSpPr>
        <p:spPr>
          <a:xfrm>
            <a:off x="1786142" y="1983092"/>
            <a:ext cx="4941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http://playground.arduino.cc/Main/RotaryEncoders</a:t>
            </a:r>
          </a:p>
        </p:txBody>
      </p:sp>
    </p:spTree>
    <p:extLst>
      <p:ext uri="{BB962C8B-B14F-4D97-AF65-F5344CB8AC3E}">
        <p14:creationId xmlns:p14="http://schemas.microsoft.com/office/powerpoint/2010/main" val="183687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44C9-091D-4403-99CC-B560E5E1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16" y="337164"/>
            <a:ext cx="10100061" cy="1019364"/>
          </a:xfrm>
        </p:spPr>
        <p:txBody>
          <a:bodyPr>
            <a:normAutofit fontScale="90000"/>
          </a:bodyPr>
          <a:lstStyle/>
          <a:p>
            <a:r>
              <a:rPr lang="bg-BG" dirty="0"/>
              <a:t>Поздравления ! ! ! вече сте осем </a:t>
            </a:r>
            <a:r>
              <a:rPr lang="bg-BG" dirty="0" err="1"/>
              <a:t>крачкИ</a:t>
            </a:r>
            <a:r>
              <a:rPr lang="bg-BG" dirty="0"/>
              <a:t> напред ;)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454A3B4E-DCB6-42BA-BAAC-0A7FFE6CF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066" y="1474091"/>
            <a:ext cx="4956359" cy="4361596"/>
          </a:xfrm>
        </p:spPr>
      </p:pic>
    </p:spTree>
    <p:extLst>
      <p:ext uri="{BB962C8B-B14F-4D97-AF65-F5344CB8AC3E}">
        <p14:creationId xmlns:p14="http://schemas.microsoft.com/office/powerpoint/2010/main" val="1829674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9447E1E-DF32-4F80-9CC2-8E36C82F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343" y="2165964"/>
            <a:ext cx="9905998" cy="1149992"/>
          </a:xfrm>
        </p:spPr>
        <p:txBody>
          <a:bodyPr/>
          <a:lstStyle/>
          <a:p>
            <a:r>
              <a:rPr lang="bg-BG" dirty="0"/>
              <a:t>ПРавила за безопасност !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7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03B2E45-2ACB-4423-AD71-D1EEC0EA0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373" y="189788"/>
            <a:ext cx="4234455" cy="717913"/>
          </a:xfrm>
        </p:spPr>
        <p:txBody>
          <a:bodyPr/>
          <a:lstStyle/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BBD1C14-32D4-4FFB-A036-D40B1F7B9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374" y="937847"/>
            <a:ext cx="9111256" cy="5449557"/>
          </a:xfrm>
        </p:spPr>
        <p:txBody>
          <a:bodyPr>
            <a:normAutofit/>
          </a:bodyPr>
          <a:lstStyle/>
          <a:p>
            <a:r>
              <a:rPr lang="bg-BG" dirty="0"/>
              <a:t>Тежки товари</a:t>
            </a:r>
          </a:p>
          <a:p>
            <a:r>
              <a:rPr lang="bg-BG" dirty="0"/>
              <a:t>Релета и принцип на действие</a:t>
            </a:r>
          </a:p>
          <a:p>
            <a:r>
              <a:rPr lang="bg-BG" dirty="0"/>
              <a:t>Свързване на релета и функционалност</a:t>
            </a:r>
          </a:p>
          <a:p>
            <a:r>
              <a:rPr lang="bg-BG" dirty="0" err="1"/>
              <a:t>Правотокови</a:t>
            </a:r>
            <a:r>
              <a:rPr lang="bg-BG" dirty="0"/>
              <a:t> мотори</a:t>
            </a:r>
          </a:p>
          <a:p>
            <a:r>
              <a:rPr lang="bg-BG" dirty="0"/>
              <a:t>Реле модул</a:t>
            </a:r>
          </a:p>
          <a:p>
            <a:r>
              <a:rPr lang="bg-BG" dirty="0"/>
              <a:t>Управление на </a:t>
            </a:r>
            <a:r>
              <a:rPr lang="bg-BG" dirty="0" err="1"/>
              <a:t>правотоков</a:t>
            </a:r>
            <a:r>
              <a:rPr lang="bg-BG" dirty="0"/>
              <a:t> мотор с </a:t>
            </a:r>
            <a:r>
              <a:rPr lang="en-US" dirty="0"/>
              <a:t>L293</a:t>
            </a:r>
            <a:endParaRPr lang="bg-BG" dirty="0"/>
          </a:p>
          <a:p>
            <a:r>
              <a:rPr lang="bg-BG" dirty="0" err="1"/>
              <a:t>Серво</a:t>
            </a:r>
            <a:r>
              <a:rPr lang="bg-BG" dirty="0"/>
              <a:t> мотори</a:t>
            </a:r>
          </a:p>
          <a:p>
            <a:r>
              <a:rPr lang="bg-BG" dirty="0" err="1"/>
              <a:t>Стъпкови</a:t>
            </a:r>
            <a:r>
              <a:rPr lang="bg-BG" dirty="0"/>
              <a:t> мотори</a:t>
            </a:r>
            <a:endParaRPr lang="en-US" dirty="0"/>
          </a:p>
          <a:p>
            <a:endParaRPr lang="en-US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en-US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en-US" dirty="0"/>
          </a:p>
          <a:p>
            <a:endParaRPr lang="bg-BG" dirty="0"/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"/>
    </mc:Choice>
    <mc:Fallback xmlns="">
      <p:transition spd="slow" advTm="10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F496A70-C26E-4E9E-B98C-FB6FAB50E805}"/>
              </a:ext>
            </a:extLst>
          </p:cNvPr>
          <p:cNvSpPr txBox="1">
            <a:spLocks/>
          </p:cNvSpPr>
          <p:nvPr/>
        </p:nvSpPr>
        <p:spPr>
          <a:xfrm>
            <a:off x="8773885" y="93190"/>
            <a:ext cx="2634343" cy="1965374"/>
          </a:xfrm>
          <a:prstGeom prst="rect">
            <a:avLst/>
          </a:prstGeom>
        </p:spPr>
        <p:txBody>
          <a:bodyPr vert="horz" wrap="square" lIns="91440" tIns="35271" rIns="91440" bIns="45720" rtlCol="0" anchor="ctr">
            <a:spAutoFit/>
          </a:bodyPr>
          <a:lstStyle>
            <a:defPPr lvl="0">
              <a:buNone/>
              <a:defRPr/>
            </a:defPPr>
            <a:lvl1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r>
              <a:rPr lang="bg-BG" sz="3400" dirty="0"/>
              <a:t>Релета</a:t>
            </a:r>
            <a:r>
              <a:rPr lang="en-US" sz="3400" dirty="0"/>
              <a:t> </a:t>
            </a:r>
            <a:r>
              <a:rPr lang="bg-BG" sz="3400" dirty="0"/>
              <a:t>принцип на действие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E8C34749-8792-4BA1-AD61-A1E0CDF2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60" y="2865795"/>
            <a:ext cx="11595597" cy="3859102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60239D5A-10A2-4EEF-B187-C5991B305616}"/>
              </a:ext>
            </a:extLst>
          </p:cNvPr>
          <p:cNvSpPr/>
          <p:nvPr/>
        </p:nvSpPr>
        <p:spPr>
          <a:xfrm>
            <a:off x="8768797" y="2078813"/>
            <a:ext cx="2650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https://www.youtube.com/watch?v=1_YfuH_AcxQ</a:t>
            </a:r>
            <a:endParaRPr lang="bg-BG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0A6592F9-B220-4AA5-B6FB-76182EB4D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67" y="119789"/>
            <a:ext cx="3520538" cy="2588501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CE0793DC-D818-47D9-B4CA-4272EC1DE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993" y="129970"/>
            <a:ext cx="4545160" cy="2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3"/>
    </mc:Choice>
    <mc:Fallback xmlns="">
      <p:transition spd="slow" advTm="185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D7D79F8-1E3C-4328-9076-4AB63C1D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1630" y="819806"/>
            <a:ext cx="3436880" cy="1429408"/>
          </a:xfrm>
        </p:spPr>
        <p:txBody>
          <a:bodyPr>
            <a:noAutofit/>
          </a:bodyPr>
          <a:lstStyle/>
          <a:p>
            <a:r>
              <a:rPr lang="bg-BG" sz="3000" dirty="0"/>
              <a:t>Принцип на свързване и функционалност</a:t>
            </a:r>
            <a:endParaRPr lang="en-US" sz="3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A04EFD8-9370-4233-9D32-07C9FFB1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6" y="195311"/>
            <a:ext cx="6554210" cy="332565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D1BA775-4E88-493A-A103-541CC48B4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1" y="3580416"/>
            <a:ext cx="6771274" cy="3195195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9CA17E0D-5B37-4547-86DF-580E13303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16" y="3634623"/>
            <a:ext cx="3895373" cy="30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6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D7D79F8-1E3C-4328-9076-4AB63C1D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883" y="304800"/>
            <a:ext cx="4729655" cy="662152"/>
          </a:xfrm>
        </p:spPr>
        <p:txBody>
          <a:bodyPr>
            <a:noAutofit/>
          </a:bodyPr>
          <a:lstStyle/>
          <a:p>
            <a:r>
              <a:rPr lang="bg-BG" sz="3000" dirty="0" err="1"/>
              <a:t>Правотокови</a:t>
            </a:r>
            <a:r>
              <a:rPr lang="bg-BG" sz="3000" dirty="0"/>
              <a:t> мотори</a:t>
            </a:r>
            <a:endParaRPr lang="en-US" sz="300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8CE58D5-3345-4B19-8A39-8823A9C2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04" y="1120168"/>
            <a:ext cx="11254191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5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9C18F47-14C2-420A-84D2-15F63F42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200" y="0"/>
            <a:ext cx="3199359" cy="747827"/>
          </a:xfrm>
        </p:spPr>
        <p:txBody>
          <a:bodyPr/>
          <a:lstStyle/>
          <a:p>
            <a:r>
              <a:rPr lang="bg-BG" dirty="0"/>
              <a:t>Реле модул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A8CA5ED8-3C26-44DF-AA30-A3A9F237B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3" y="781145"/>
            <a:ext cx="7294179" cy="1948407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6DA05613-95E5-42E6-BE31-6769D3E0A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4" y="782036"/>
            <a:ext cx="4524381" cy="1940143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5480E58D-2C1C-4703-9C2D-901AD2075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593" y="2819606"/>
            <a:ext cx="6849484" cy="39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D7D79F8-1E3C-4328-9076-4AB63C1D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524" y="420413"/>
            <a:ext cx="4729655" cy="515007"/>
          </a:xfrm>
        </p:spPr>
        <p:txBody>
          <a:bodyPr>
            <a:noAutofit/>
          </a:bodyPr>
          <a:lstStyle/>
          <a:p>
            <a:r>
              <a:rPr lang="bg-BG" sz="3000" dirty="0"/>
              <a:t>Задача 1</a:t>
            </a:r>
            <a:endParaRPr lang="en-US" sz="3000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2B0ACC83-784B-47B7-8E25-F61346BE9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5" y="1525111"/>
            <a:ext cx="3535978" cy="1449315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5E8A1AFC-A0A1-41F6-A1A1-D5ECF573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7" y="3623857"/>
            <a:ext cx="6194708" cy="2671839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7CDD2FC2-134B-4452-A0F9-A6C1D4FC7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956" y="861849"/>
            <a:ext cx="5326624" cy="54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4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1">
            <a:extLst>
              <a:ext uri="{FF2B5EF4-FFF2-40B4-BE49-F238E27FC236}">
                <a16:creationId xmlns:a16="http://schemas.microsoft.com/office/drawing/2014/main" id="{4DB805F6-772D-49D3-926C-54260EAC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53" y="84082"/>
            <a:ext cx="5864770" cy="493986"/>
          </a:xfrm>
        </p:spPr>
        <p:txBody>
          <a:bodyPr>
            <a:noAutofit/>
          </a:bodyPr>
          <a:lstStyle/>
          <a:p>
            <a:r>
              <a:rPr lang="bg-BG" sz="3000" dirty="0"/>
              <a:t>Код Задача 1</a:t>
            </a:r>
            <a:endParaRPr lang="en-US" sz="3000" dirty="0"/>
          </a:p>
        </p:txBody>
      </p:sp>
      <p:sp>
        <p:nvSpPr>
          <p:cNvPr id="3" name="Правоъгълник 2">
            <a:extLst>
              <a:ext uri="{FF2B5EF4-FFF2-40B4-BE49-F238E27FC236}">
                <a16:creationId xmlns:a16="http://schemas.microsoft.com/office/drawing/2014/main" id="{4FC62149-7D28-468B-92A3-F1A8527823C6}"/>
              </a:ext>
            </a:extLst>
          </p:cNvPr>
          <p:cNvSpPr/>
          <p:nvPr/>
        </p:nvSpPr>
        <p:spPr>
          <a:xfrm>
            <a:off x="168166" y="662152"/>
            <a:ext cx="11813627" cy="602242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600" dirty="0"/>
              <a:t>int </a:t>
            </a:r>
            <a:r>
              <a:rPr lang="en-US" sz="1600" dirty="0" err="1"/>
              <a:t>relayPin</a:t>
            </a:r>
            <a:r>
              <a:rPr lang="en-US" sz="1600" dirty="0"/>
              <a:t> = 9;     // the number of the relay pin</a:t>
            </a:r>
          </a:p>
          <a:p>
            <a:r>
              <a:rPr lang="en-US" sz="1600" dirty="0"/>
              <a:t>int </a:t>
            </a:r>
            <a:r>
              <a:rPr lang="en-US" sz="1600" dirty="0" err="1"/>
              <a:t>buttonPin</a:t>
            </a:r>
            <a:r>
              <a:rPr lang="en-US" sz="1600" dirty="0"/>
              <a:t> = 12;   // the number of the push button pin</a:t>
            </a:r>
          </a:p>
          <a:p>
            <a:endParaRPr lang="en-US" sz="1600" dirty="0"/>
          </a:p>
          <a:p>
            <a:r>
              <a:rPr lang="en-US" sz="1600" dirty="0"/>
              <a:t>int </a:t>
            </a:r>
            <a:r>
              <a:rPr lang="en-US" sz="1600" dirty="0" err="1"/>
              <a:t>buttonState</a:t>
            </a:r>
            <a:r>
              <a:rPr lang="en-US" sz="1600" dirty="0"/>
              <a:t> = HIGH;     // Record button state, and initial the state to high level</a:t>
            </a:r>
          </a:p>
          <a:p>
            <a:r>
              <a:rPr lang="en-US" sz="1600" dirty="0"/>
              <a:t>int </a:t>
            </a:r>
            <a:r>
              <a:rPr lang="en-US" sz="1600" dirty="0" err="1"/>
              <a:t>relayState</a:t>
            </a:r>
            <a:r>
              <a:rPr lang="en-US" sz="1600" dirty="0"/>
              <a:t> = LOW;       // Record relay state, and initial the state to low level</a:t>
            </a:r>
          </a:p>
          <a:p>
            <a:r>
              <a:rPr lang="en-US" sz="1600" dirty="0"/>
              <a:t>int </a:t>
            </a:r>
            <a:r>
              <a:rPr lang="en-US" sz="1600" dirty="0" err="1"/>
              <a:t>lastButtonState</a:t>
            </a:r>
            <a:r>
              <a:rPr lang="en-US" sz="1600" dirty="0"/>
              <a:t> = HIGH; // Record the button state of last detection</a:t>
            </a:r>
          </a:p>
          <a:p>
            <a:r>
              <a:rPr lang="en-US" sz="1600" dirty="0"/>
              <a:t>long </a:t>
            </a:r>
            <a:r>
              <a:rPr lang="en-US" sz="1600" dirty="0" err="1"/>
              <a:t>lastChangeTime</a:t>
            </a:r>
            <a:r>
              <a:rPr lang="en-US" sz="1600" dirty="0"/>
              <a:t> = 0;    // Record the time point for button state change</a:t>
            </a:r>
          </a:p>
          <a:p>
            <a:endParaRPr lang="en-US" sz="1600" dirty="0"/>
          </a:p>
          <a:p>
            <a:r>
              <a:rPr lang="en-US" sz="1600" dirty="0"/>
              <a:t>void setup()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</a:t>
            </a:r>
            <a:r>
              <a:rPr lang="en-US" sz="1600" dirty="0" err="1"/>
              <a:t>buttonPin</a:t>
            </a:r>
            <a:r>
              <a:rPr lang="en-US" sz="1600" dirty="0"/>
              <a:t>, INPUT);  // Set push button pin into input mode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</a:t>
            </a:r>
            <a:r>
              <a:rPr lang="en-US" sz="1600" dirty="0" err="1"/>
              <a:t>relayPin</a:t>
            </a:r>
            <a:r>
              <a:rPr lang="en-US" sz="1600" dirty="0"/>
              <a:t>, OUTPUT);  // Set relay pin into output mode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relayPin</a:t>
            </a:r>
            <a:r>
              <a:rPr lang="en-US" sz="1600" dirty="0"/>
              <a:t>, </a:t>
            </a:r>
            <a:r>
              <a:rPr lang="en-US" sz="1600" dirty="0" err="1"/>
              <a:t>relayState</a:t>
            </a:r>
            <a:r>
              <a:rPr lang="en-US" sz="1600" dirty="0"/>
              <a:t>); // Set the initial state of relay into "off"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Serial.begin</a:t>
            </a:r>
            <a:r>
              <a:rPr lang="en-US" sz="1600" dirty="0"/>
              <a:t>(9600);                 // Initialize serial </a:t>
            </a:r>
            <a:r>
              <a:rPr lang="en-US" sz="1600" dirty="0" err="1"/>
              <a:t>port,and</a:t>
            </a:r>
            <a:r>
              <a:rPr lang="en-US" sz="1600" dirty="0"/>
              <a:t> set baud rate to 9600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void loop() {</a:t>
            </a:r>
          </a:p>
          <a:p>
            <a:r>
              <a:rPr lang="en-US" sz="1600" dirty="0"/>
              <a:t>  int </a:t>
            </a:r>
            <a:r>
              <a:rPr lang="en-US" sz="1600" dirty="0" err="1"/>
              <a:t>nowButtonState</a:t>
            </a:r>
            <a:r>
              <a:rPr lang="en-US" sz="1600" dirty="0"/>
              <a:t> = </a:t>
            </a:r>
            <a:r>
              <a:rPr lang="en-US" sz="1600" dirty="0" err="1"/>
              <a:t>digitalRead</a:t>
            </a:r>
            <a:r>
              <a:rPr lang="en-US" sz="1600" dirty="0"/>
              <a:t>(</a:t>
            </a:r>
            <a:r>
              <a:rPr lang="en-US" sz="1600" dirty="0" err="1"/>
              <a:t>buttonPin</a:t>
            </a:r>
            <a:r>
              <a:rPr lang="en-US" sz="1600" dirty="0"/>
              <a:t>); // Read current state of button pin</a:t>
            </a:r>
          </a:p>
          <a:p>
            <a:r>
              <a:rPr lang="en-US" sz="1600" dirty="0"/>
              <a:t>  // If button pin state has changed, record the time point</a:t>
            </a:r>
          </a:p>
          <a:p>
            <a:r>
              <a:rPr lang="en-US" sz="1600" dirty="0"/>
              <a:t>  if (</a:t>
            </a:r>
            <a:r>
              <a:rPr lang="en-US" sz="1600" dirty="0" err="1"/>
              <a:t>nowButtonState</a:t>
            </a:r>
            <a:r>
              <a:rPr lang="en-US" sz="1600" dirty="0"/>
              <a:t> != </a:t>
            </a:r>
            <a:r>
              <a:rPr lang="en-US" sz="1600" dirty="0" err="1"/>
              <a:t>lastButtonState</a:t>
            </a:r>
            <a:r>
              <a:rPr lang="en-US" sz="1600" dirty="0"/>
              <a:t>)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lastChangeTime</a:t>
            </a:r>
            <a:r>
              <a:rPr lang="en-US" sz="1600" dirty="0"/>
              <a:t> = </a:t>
            </a:r>
            <a:r>
              <a:rPr lang="en-US" sz="1600" dirty="0" err="1"/>
              <a:t>millis</a:t>
            </a:r>
            <a:r>
              <a:rPr lang="en-US" sz="1600" dirty="0"/>
              <a:t>();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  // If button state changes, and stays stable for a while, then it should have skipped the bounce area</a:t>
            </a:r>
          </a:p>
          <a:p>
            <a:r>
              <a:rPr lang="en-US" sz="1600" dirty="0"/>
              <a:t>  if (</a:t>
            </a:r>
            <a:r>
              <a:rPr lang="en-US" sz="1600" dirty="0" err="1"/>
              <a:t>millis</a:t>
            </a:r>
            <a:r>
              <a:rPr lang="en-US" sz="1600" dirty="0"/>
              <a:t>() - </a:t>
            </a:r>
            <a:r>
              <a:rPr lang="en-US" sz="1600" dirty="0" err="1"/>
              <a:t>lastChangeTime</a:t>
            </a:r>
            <a:r>
              <a:rPr lang="en-US" sz="1600" dirty="0"/>
              <a:t> &gt; 10) {</a:t>
            </a:r>
          </a:p>
          <a:p>
            <a:r>
              <a:rPr lang="en-US" sz="1600" dirty="0"/>
              <a:t>    if (</a:t>
            </a:r>
            <a:r>
              <a:rPr lang="en-US" sz="1600" dirty="0" err="1"/>
              <a:t>buttonState</a:t>
            </a:r>
            <a:r>
              <a:rPr lang="en-US" sz="1600" dirty="0"/>
              <a:t> != </a:t>
            </a:r>
            <a:r>
              <a:rPr lang="en-US" sz="1600" dirty="0" err="1"/>
              <a:t>nowButtonState</a:t>
            </a:r>
            <a:r>
              <a:rPr lang="en-US" sz="1600" dirty="0"/>
              <a:t>) {  // Confirm button state has changed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buttonState</a:t>
            </a:r>
            <a:r>
              <a:rPr lang="en-US" sz="1600" dirty="0"/>
              <a:t> = </a:t>
            </a:r>
            <a:r>
              <a:rPr lang="en-US" sz="1600" dirty="0" err="1"/>
              <a:t>nowButtonState</a:t>
            </a:r>
            <a:r>
              <a:rPr lang="en-US" sz="1600" dirty="0"/>
              <a:t>;</a:t>
            </a:r>
          </a:p>
          <a:p>
            <a:r>
              <a:rPr lang="en-US" sz="1600" dirty="0"/>
              <a:t>      if (</a:t>
            </a:r>
            <a:r>
              <a:rPr lang="en-US" sz="1600" dirty="0" err="1"/>
              <a:t>buttonState</a:t>
            </a:r>
            <a:r>
              <a:rPr lang="en-US" sz="1600" dirty="0"/>
              <a:t> == LOW) {     // Low level indicates the button is pressed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relayState</a:t>
            </a:r>
            <a:r>
              <a:rPr lang="en-US" sz="1600" dirty="0"/>
              <a:t> = !</a:t>
            </a:r>
            <a:r>
              <a:rPr lang="en-US" sz="1600" dirty="0" err="1"/>
              <a:t>relayState</a:t>
            </a:r>
            <a:r>
              <a:rPr lang="en-US" sz="1600" dirty="0"/>
              <a:t>;           // Reverse relay state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relayPin</a:t>
            </a:r>
            <a:r>
              <a:rPr lang="en-US" sz="1600" dirty="0"/>
              <a:t>, </a:t>
            </a:r>
            <a:r>
              <a:rPr lang="en-US" sz="1600" dirty="0" err="1"/>
              <a:t>relayState</a:t>
            </a:r>
            <a:r>
              <a:rPr lang="en-US" sz="1600" dirty="0"/>
              <a:t>); // Update relay state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Serial.println</a:t>
            </a:r>
            <a:r>
              <a:rPr lang="en-US" sz="1600" dirty="0"/>
              <a:t>("Button is Pressed!");</a:t>
            </a:r>
          </a:p>
          <a:p>
            <a:r>
              <a:rPr lang="en-US" sz="1600" dirty="0"/>
              <a:t>      }</a:t>
            </a:r>
          </a:p>
          <a:p>
            <a:r>
              <a:rPr lang="en-US" sz="1600" dirty="0"/>
              <a:t>      else {                        // High level indicates the button is released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Serial.println</a:t>
            </a:r>
            <a:r>
              <a:rPr lang="en-US" sz="1600" dirty="0"/>
              <a:t>("Button is Released!");</a:t>
            </a:r>
          </a:p>
          <a:p>
            <a:r>
              <a:rPr lang="en-US" sz="1600" dirty="0"/>
              <a:t>      }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lastButtonState</a:t>
            </a:r>
            <a:r>
              <a:rPr lang="en-US" sz="1600" dirty="0"/>
              <a:t> = </a:t>
            </a:r>
            <a:r>
              <a:rPr lang="en-US" sz="1600" dirty="0" err="1"/>
              <a:t>nowButtonState</a:t>
            </a:r>
            <a:r>
              <a:rPr lang="en-US" sz="1600" dirty="0"/>
              <a:t>; // Save the state of last button</a:t>
            </a:r>
          </a:p>
          <a:p>
            <a:r>
              <a:rPr lang="en-US" sz="1600" dirty="0"/>
              <a:t>}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742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BBC5D7D-A896-4E44-9ACE-14751DC3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185" y="199697"/>
            <a:ext cx="9411281" cy="653176"/>
          </a:xfrm>
        </p:spPr>
        <p:txBody>
          <a:bodyPr>
            <a:normAutofit fontScale="90000"/>
          </a:bodyPr>
          <a:lstStyle/>
          <a:p>
            <a:r>
              <a:rPr lang="bg-BG" dirty="0"/>
              <a:t>Драйвер(контролер) за управление на мотор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1820FF49-1CC4-44AD-B3F1-95DED884A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1" y="1040524"/>
            <a:ext cx="5245924" cy="2144111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1C2DAFC-1C50-4778-892C-C852E9135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071120"/>
              </p:ext>
            </p:extLst>
          </p:nvPr>
        </p:nvGraphicFramePr>
        <p:xfrm>
          <a:off x="1970711" y="3310760"/>
          <a:ext cx="8392489" cy="3436885"/>
        </p:xfrm>
        <a:graphic>
          <a:graphicData uri="http://schemas.openxmlformats.org/drawingml/2006/table">
            <a:tbl>
              <a:tblPr firstRow="1" firstCol="1" bandRow="1"/>
              <a:tblGrid>
                <a:gridCol w="1091986">
                  <a:extLst>
                    <a:ext uri="{9D8B030D-6E8A-4147-A177-3AD203B41FA5}">
                      <a16:colId xmlns:a16="http://schemas.microsoft.com/office/drawing/2014/main" val="2576894037"/>
                    </a:ext>
                  </a:extLst>
                </a:gridCol>
                <a:gridCol w="1217323">
                  <a:extLst>
                    <a:ext uri="{9D8B030D-6E8A-4147-A177-3AD203B41FA5}">
                      <a16:colId xmlns:a16="http://schemas.microsoft.com/office/drawing/2014/main" val="812319756"/>
                    </a:ext>
                  </a:extLst>
                </a:gridCol>
                <a:gridCol w="6083180">
                  <a:extLst>
                    <a:ext uri="{9D8B030D-6E8A-4147-A177-3AD203B41FA5}">
                      <a16:colId xmlns:a16="http://schemas.microsoft.com/office/drawing/2014/main" val="2838229341"/>
                    </a:ext>
                  </a:extLst>
                </a:gridCol>
              </a:tblGrid>
              <a:tr h="34540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name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 number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684082"/>
                  </a:ext>
                </a:extLst>
              </a:tr>
              <a:tr h="347550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 x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2, 7, 10, 15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Channel x digital signal input pin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11727"/>
                  </a:ext>
                </a:extLst>
              </a:tr>
              <a:tr h="680082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 x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3, 6, 11, 14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Channel x output pin, input high or low level according to In x pin, get connected to +Vmotor or 0V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21007"/>
                  </a:ext>
                </a:extLst>
              </a:tr>
              <a:tr h="34540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Enable1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Channel 1 and channel 2 enable pin, high level enable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28546"/>
                  </a:ext>
                </a:extLst>
              </a:tr>
              <a:tr h="34540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Enable2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Channel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channel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4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enable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enable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180273"/>
                  </a:ext>
                </a:extLst>
              </a:tr>
              <a:tr h="34540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0V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4, 5, 12, 13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 cathode (GND)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46857"/>
                  </a:ext>
                </a:extLst>
              </a:tr>
              <a:tr h="34540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+V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electrode (VCC) of power supply, supply voltage 4.5~36V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852094"/>
                  </a:ext>
                </a:extLst>
              </a:tr>
              <a:tr h="682228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+Vmotor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electrode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load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provide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pin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x,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voltage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bg-BG" sz="105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bg-BG" sz="105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+V~36V </a:t>
                      </a:r>
                    </a:p>
                  </a:txBody>
                  <a:tcPr marL="67310" marR="73025" marT="330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024754"/>
                  </a:ext>
                </a:extLst>
              </a:tr>
            </a:tbl>
          </a:graphicData>
        </a:graphic>
      </p:graphicFrame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11952E39-9314-4259-83F0-5FC06EA5A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458" y="1055137"/>
            <a:ext cx="6734970" cy="212949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887315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72531</TotalTime>
  <Words>978</Words>
  <Application>Microsoft Office PowerPoint</Application>
  <PresentationFormat>Широк екран</PresentationFormat>
  <Paragraphs>180</Paragraphs>
  <Slides>19</Slides>
  <Notes>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Circuit</vt:lpstr>
      <vt:lpstr>Arduino Basics</vt:lpstr>
      <vt:lpstr>Съдържание</vt:lpstr>
      <vt:lpstr>Презентация на PowerPoint</vt:lpstr>
      <vt:lpstr>Принцип на свързване и функционалност</vt:lpstr>
      <vt:lpstr>Правотокови мотори</vt:lpstr>
      <vt:lpstr>Реле модул</vt:lpstr>
      <vt:lpstr>Задача 1</vt:lpstr>
      <vt:lpstr>Код Задача 1</vt:lpstr>
      <vt:lpstr>Драйвер(контролер) за управление на мотор</vt:lpstr>
      <vt:lpstr>Задача 2 - L293d</vt:lpstr>
      <vt:lpstr>КОд задача 2 с l293d</vt:lpstr>
      <vt:lpstr>Серво мотори</vt:lpstr>
      <vt:lpstr>Презентация на PowerPoint</vt:lpstr>
      <vt:lpstr>Серво мотори</vt:lpstr>
      <vt:lpstr>Презентация на PowerPoint</vt:lpstr>
      <vt:lpstr>Управление  на стъпковмотор с ULN2003</vt:lpstr>
      <vt:lpstr>Полезни линкове</vt:lpstr>
      <vt:lpstr>Поздравления ! ! ! вече сте осем крачкИ напред ;)</vt:lpstr>
      <vt:lpstr>ПРавила за безопасност ! !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Ардуино за роботиката</dc:title>
  <dc:creator>Георги Величков</dc:creator>
  <cp:lastModifiedBy>GeorgiKV</cp:lastModifiedBy>
  <cp:revision>338</cp:revision>
  <dcterms:created xsi:type="dcterms:W3CDTF">2017-06-09T14:14:21Z</dcterms:created>
  <dcterms:modified xsi:type="dcterms:W3CDTF">2019-12-05T22:59:20Z</dcterms:modified>
</cp:coreProperties>
</file>